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6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534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Phase space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Thermodynamic probability for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macro state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	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3+1 = 4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general thermodynamic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probabilty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N!/ 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!....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-∑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Stirling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theorm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NlnN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–N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NlnN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–N - 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NlnN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since N = 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 for maximum probability is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δlnW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l-GR" dirty="0" smtClean="0"/>
              <a:t>δ</a:t>
            </a:r>
            <a:r>
              <a:rPr lang="en-US" dirty="0" smtClean="0"/>
              <a:t>[</a:t>
            </a:r>
            <a:r>
              <a:rPr lang="en-US" dirty="0" err="1" smtClean="0"/>
              <a:t>NlnN</a:t>
            </a:r>
            <a:r>
              <a:rPr lang="en-US" dirty="0" smtClean="0"/>
              <a:t> - ∑</a:t>
            </a:r>
            <a:r>
              <a:rPr lang="en-US" dirty="0" err="1" smtClean="0"/>
              <a:t>nilnni</a:t>
            </a:r>
            <a:r>
              <a:rPr lang="en-US" dirty="0" smtClean="0"/>
              <a:t> = 0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/>
              <a:t>		      </a:t>
            </a:r>
            <a:r>
              <a:rPr lang="en-US" dirty="0" smtClean="0"/>
              <a:t>= ∑(1+ </a:t>
            </a:r>
            <a:r>
              <a:rPr lang="en-US" dirty="0" err="1" smtClean="0"/>
              <a:t>lnni</a:t>
            </a:r>
            <a:r>
              <a:rPr lang="en-US" dirty="0" smtClean="0"/>
              <a:t>)</a:t>
            </a:r>
            <a:r>
              <a:rPr lang="el-GR" dirty="0" smtClean="0"/>
              <a:t> δ</a:t>
            </a:r>
            <a:r>
              <a:rPr lang="en-US" dirty="0" smtClean="0"/>
              <a:t>n = 0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Statistical equilibrium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ensemble is said to be in statistical equilibrium if it obeys the following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conditions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roman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probabilities of finding phase points in the various regions of phase should be independent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marL="571500" indent="-57150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ii) 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average values for the properties of the system in the ensemble should also be independent of time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Mathematically</a:t>
            </a:r>
          </a:p>
          <a:p>
            <a:pPr>
              <a:buNone/>
            </a:pPr>
            <a:r>
              <a:rPr lang="en-US" sz="2800" dirty="0" smtClean="0"/>
              <a:t>      (∂</a:t>
            </a:r>
            <a:r>
              <a:rPr lang="el-GR" sz="2800" dirty="0" smtClean="0"/>
              <a:t>ρ</a:t>
            </a:r>
            <a:r>
              <a:rPr lang="en-US" sz="2800" dirty="0" smtClean="0"/>
              <a:t>/∂t)</a:t>
            </a:r>
            <a:r>
              <a:rPr lang="en-US" sz="2800" baseline="-25000" dirty="0" smtClean="0"/>
              <a:t>q</a:t>
            </a:r>
            <a:r>
              <a:rPr lang="en-US" sz="2800" baseline="-25000" dirty="0" smtClean="0"/>
              <a:t>, p</a:t>
            </a:r>
            <a:r>
              <a:rPr lang="en-US" sz="2800" dirty="0" smtClean="0"/>
              <a:t> </a:t>
            </a:r>
            <a:r>
              <a:rPr lang="en-US" sz="2800" dirty="0" smtClean="0"/>
              <a:t>= 0    ------(1)   q = x</a:t>
            </a:r>
            <a:r>
              <a:rPr lang="en-US" sz="2800" dirty="0" smtClean="0"/>
              <a:t>, y, z   </a:t>
            </a:r>
            <a:r>
              <a:rPr lang="en-US" sz="2800" dirty="0" smtClean="0"/>
              <a:t>p =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y</a:t>
            </a:r>
            <a:r>
              <a:rPr lang="en-US" sz="2800" dirty="0" smtClean="0"/>
              <a:t>,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z</a:t>
            </a:r>
            <a:endParaRPr lang="en-US" sz="2800" baseline="-250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So density </a:t>
            </a:r>
            <a:r>
              <a:rPr lang="el-GR" sz="2800" dirty="0" smtClean="0"/>
              <a:t>ρ</a:t>
            </a:r>
            <a:r>
              <a:rPr lang="en-US" sz="2800" dirty="0" smtClean="0"/>
              <a:t> is to be </a:t>
            </a:r>
            <a:r>
              <a:rPr lang="en-US" sz="2800" dirty="0" smtClean="0"/>
              <a:t>independent of </a:t>
            </a:r>
            <a:r>
              <a:rPr lang="en-US" sz="2800" dirty="0" smtClean="0"/>
              <a:t>time at all points in the phase space for an ensemble in statistical </a:t>
            </a:r>
            <a:r>
              <a:rPr lang="en-US" sz="2800" dirty="0" smtClean="0"/>
              <a:t>equilibrium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To evaluate density </a:t>
            </a:r>
            <a:r>
              <a:rPr lang="el-GR" sz="2800" dirty="0" smtClean="0"/>
              <a:t>ρ</a:t>
            </a:r>
            <a:r>
              <a:rPr lang="en-US" sz="2800" dirty="0" smtClean="0"/>
              <a:t> - it is assumed to be a function of some property ex. Energy- which </a:t>
            </a:r>
            <a:r>
              <a:rPr lang="en-US" sz="2800" dirty="0" smtClean="0"/>
              <a:t>in turn </a:t>
            </a:r>
            <a:r>
              <a:rPr lang="en-US" sz="2800" dirty="0" smtClean="0"/>
              <a:t>expressed as a function of q and p </a:t>
            </a:r>
            <a:r>
              <a:rPr lang="en-US" sz="2800" dirty="0" err="1" smtClean="0"/>
              <a:t>ie</a:t>
            </a:r>
            <a:r>
              <a:rPr lang="en-US" sz="2800" dirty="0" smtClean="0"/>
              <a:t> represented by Hamiltonian function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this property is </a:t>
            </a:r>
            <a:r>
              <a:rPr lang="el-GR" sz="2800" dirty="0" smtClean="0"/>
              <a:t>α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Then </a:t>
            </a:r>
            <a:r>
              <a:rPr lang="el-GR" sz="2800" dirty="0" smtClean="0"/>
              <a:t>ρ</a:t>
            </a:r>
            <a:r>
              <a:rPr lang="en-US" sz="2800" dirty="0" smtClean="0"/>
              <a:t> = </a:t>
            </a:r>
            <a:r>
              <a:rPr lang="el-GR" sz="2800" dirty="0" smtClean="0"/>
              <a:t>ρ</a:t>
            </a:r>
            <a:r>
              <a:rPr lang="en-US" sz="2800" dirty="0" smtClean="0"/>
              <a:t>(</a:t>
            </a:r>
            <a:r>
              <a:rPr lang="el-GR" sz="2800" dirty="0" smtClean="0"/>
              <a:t>α</a:t>
            </a:r>
            <a:r>
              <a:rPr lang="en-US" sz="2800" dirty="0" smtClean="0"/>
              <a:t>)      -------(2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as </a:t>
            </a:r>
            <a:r>
              <a:rPr lang="el-GR" sz="2800" dirty="0" smtClean="0"/>
              <a:t>α</a:t>
            </a:r>
            <a:r>
              <a:rPr lang="en-US" sz="2800" dirty="0" smtClean="0"/>
              <a:t> is a function of the coordinates and </a:t>
            </a:r>
            <a:r>
              <a:rPr lang="en-US" sz="2800" dirty="0" err="1" smtClean="0"/>
              <a:t>momenta</a:t>
            </a:r>
            <a:r>
              <a:rPr lang="en-US" sz="2800" dirty="0" smtClean="0"/>
              <a:t> with a value for a given system- it will change with </a:t>
            </a:r>
            <a:r>
              <a:rPr lang="en-US" sz="2800" dirty="0" smtClean="0"/>
              <a:t>time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So d</a:t>
            </a:r>
            <a:r>
              <a:rPr lang="el-GR" sz="2800" dirty="0" smtClean="0"/>
              <a:t>α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= ∑(∂</a:t>
            </a:r>
            <a:r>
              <a:rPr lang="el-GR" sz="2800" dirty="0" smtClean="0"/>
              <a:t>α</a:t>
            </a:r>
            <a:r>
              <a:rPr lang="en-US" sz="2800" dirty="0" smtClean="0"/>
              <a:t>/∂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’ + (∂</a:t>
            </a:r>
            <a:r>
              <a:rPr lang="el-GR" sz="2800" dirty="0" smtClean="0"/>
              <a:t>α</a:t>
            </a:r>
            <a:r>
              <a:rPr lang="en-US" sz="2800" dirty="0" smtClean="0"/>
              <a:t>/∂p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)p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’ = 0-----(3)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By </a:t>
            </a:r>
            <a:r>
              <a:rPr lang="en-US" sz="2800" dirty="0" err="1" smtClean="0"/>
              <a:t>Liouvilles</a:t>
            </a:r>
            <a:r>
              <a:rPr lang="en-US" sz="2800" dirty="0" smtClean="0"/>
              <a:t> theorem</a:t>
            </a:r>
          </a:p>
          <a:p>
            <a:pPr>
              <a:buNone/>
            </a:pPr>
            <a:r>
              <a:rPr lang="en-US" sz="2800" dirty="0" smtClean="0"/>
              <a:t>(∂</a:t>
            </a:r>
            <a:r>
              <a:rPr lang="el-GR" sz="2800" dirty="0" smtClean="0"/>
              <a:t>ρ</a:t>
            </a:r>
            <a:r>
              <a:rPr lang="en-US" sz="2800" dirty="0" smtClean="0"/>
              <a:t>/∂t)</a:t>
            </a:r>
            <a:r>
              <a:rPr lang="en-US" sz="2800" baseline="-25000" dirty="0" err="1" smtClean="0"/>
              <a:t>q,p</a:t>
            </a:r>
            <a:r>
              <a:rPr lang="en-US" sz="2800" dirty="0" smtClean="0"/>
              <a:t> = -</a:t>
            </a:r>
            <a:r>
              <a:rPr lang="en-US" sz="2800" dirty="0" smtClean="0"/>
              <a:t>∑</a:t>
            </a:r>
            <a:r>
              <a:rPr lang="en-US" sz="2800" dirty="0" smtClean="0"/>
              <a:t>[(∂</a:t>
            </a:r>
            <a:r>
              <a:rPr lang="el-GR" sz="2800" dirty="0" smtClean="0"/>
              <a:t>ρ</a:t>
            </a:r>
            <a:r>
              <a:rPr lang="en-US" sz="2800" dirty="0" smtClean="0"/>
              <a:t>(</a:t>
            </a:r>
            <a:r>
              <a:rPr lang="el-GR" sz="2800" dirty="0" smtClean="0"/>
              <a:t>α</a:t>
            </a:r>
            <a:r>
              <a:rPr lang="en-US" sz="2800" dirty="0" smtClean="0"/>
              <a:t>)/∂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’+ (∂</a:t>
            </a:r>
            <a:r>
              <a:rPr lang="el-GR" sz="2800" dirty="0" smtClean="0"/>
              <a:t>ρ</a:t>
            </a:r>
            <a:r>
              <a:rPr lang="en-US" sz="2800" dirty="0" smtClean="0"/>
              <a:t>(</a:t>
            </a:r>
            <a:r>
              <a:rPr lang="el-GR" sz="2800" dirty="0" smtClean="0"/>
              <a:t>α</a:t>
            </a:r>
            <a:r>
              <a:rPr lang="en-US" sz="2800" dirty="0" smtClean="0"/>
              <a:t>)/∂p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)p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’] –								(4)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Equ</a:t>
            </a:r>
            <a:r>
              <a:rPr lang="en-US" sz="2800" dirty="0" smtClean="0"/>
              <a:t>(2) can be written as</a:t>
            </a:r>
          </a:p>
          <a:p>
            <a:pPr>
              <a:buNone/>
            </a:pPr>
            <a:r>
              <a:rPr lang="en-US" sz="2800" dirty="0" smtClean="0"/>
              <a:t>∂</a:t>
            </a:r>
            <a:r>
              <a:rPr lang="el-GR" sz="2800" dirty="0" smtClean="0"/>
              <a:t>ρ</a:t>
            </a:r>
            <a:r>
              <a:rPr lang="en-US" sz="2800" dirty="0" smtClean="0"/>
              <a:t>/</a:t>
            </a:r>
            <a:r>
              <a:rPr lang="en-US" sz="2800" dirty="0" smtClean="0"/>
              <a:t>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smtClean="0"/>
              <a:t>∂</a:t>
            </a:r>
            <a:r>
              <a:rPr lang="el-GR" sz="2800" dirty="0" smtClean="0"/>
              <a:t>ρ</a:t>
            </a:r>
            <a:r>
              <a:rPr lang="en-US" sz="2800" dirty="0" smtClean="0"/>
              <a:t>/</a:t>
            </a:r>
            <a:r>
              <a:rPr lang="en-US" sz="2800" dirty="0" smtClean="0"/>
              <a:t>∂</a:t>
            </a:r>
            <a:r>
              <a:rPr lang="el-GR" sz="2800" dirty="0" smtClean="0"/>
              <a:t>α</a:t>
            </a:r>
            <a:r>
              <a:rPr lang="en-US" sz="2800" dirty="0" smtClean="0"/>
              <a:t> x ∂</a:t>
            </a:r>
            <a:r>
              <a:rPr lang="el-GR" sz="2800" dirty="0" smtClean="0"/>
              <a:t>α </a:t>
            </a:r>
            <a:r>
              <a:rPr lang="en-US" sz="2800" dirty="0" smtClean="0"/>
              <a:t>/∂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and</a:t>
            </a:r>
          </a:p>
          <a:p>
            <a:pPr>
              <a:buNone/>
            </a:pPr>
            <a:r>
              <a:rPr lang="en-US" sz="2800" dirty="0" smtClean="0"/>
              <a:t>   			∂</a:t>
            </a:r>
            <a:r>
              <a:rPr lang="el-GR" sz="2800" dirty="0" smtClean="0"/>
              <a:t>ρ</a:t>
            </a:r>
            <a:r>
              <a:rPr lang="en-US" sz="2800" dirty="0" smtClean="0"/>
              <a:t>/</a:t>
            </a:r>
            <a:r>
              <a:rPr lang="en-US" sz="2800" dirty="0" smtClean="0"/>
              <a:t>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= ∂</a:t>
            </a:r>
            <a:r>
              <a:rPr lang="el-GR" sz="2800" dirty="0" smtClean="0"/>
              <a:t>ρ</a:t>
            </a:r>
            <a:r>
              <a:rPr lang="en-US" sz="2800" dirty="0" smtClean="0"/>
              <a:t>/</a:t>
            </a:r>
            <a:r>
              <a:rPr lang="en-US" sz="2800" dirty="0" smtClean="0"/>
              <a:t>∂</a:t>
            </a:r>
            <a:r>
              <a:rPr lang="el-GR" sz="2800" dirty="0" smtClean="0"/>
              <a:t>α</a:t>
            </a:r>
            <a:r>
              <a:rPr lang="en-US" sz="2800" dirty="0" smtClean="0"/>
              <a:t> x</a:t>
            </a:r>
            <a:r>
              <a:rPr lang="el-GR" sz="2800" dirty="0" smtClean="0"/>
              <a:t> </a:t>
            </a:r>
            <a:r>
              <a:rPr lang="en-US" sz="2800" dirty="0" smtClean="0"/>
              <a:t>∂</a:t>
            </a:r>
            <a:r>
              <a:rPr lang="el-GR" sz="2800" dirty="0" smtClean="0"/>
              <a:t>α </a:t>
            </a:r>
            <a:r>
              <a:rPr lang="en-US" sz="2800" dirty="0" smtClean="0"/>
              <a:t>/∂p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   ------  (5)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Substitute (5) in (4)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(∂</a:t>
            </a:r>
            <a:r>
              <a:rPr lang="el-GR" sz="2800" dirty="0" smtClean="0"/>
              <a:t>ρ</a:t>
            </a:r>
            <a:r>
              <a:rPr lang="en-US" sz="2800" dirty="0" smtClean="0"/>
              <a:t>/∂t)</a:t>
            </a:r>
            <a:r>
              <a:rPr lang="en-US" sz="2800" baseline="-25000" dirty="0" err="1" smtClean="0"/>
              <a:t>q,p</a:t>
            </a:r>
            <a:r>
              <a:rPr lang="en-US" sz="2800" dirty="0" smtClean="0"/>
              <a:t> = -</a:t>
            </a:r>
            <a:r>
              <a:rPr lang="en-US" sz="2800" dirty="0" smtClean="0"/>
              <a:t>∑[(∂</a:t>
            </a:r>
            <a:r>
              <a:rPr lang="el-GR" sz="2800" dirty="0" smtClean="0"/>
              <a:t>ρ</a:t>
            </a:r>
            <a:r>
              <a:rPr lang="en-US" sz="2800" dirty="0" smtClean="0"/>
              <a:t>/∂</a:t>
            </a:r>
            <a:r>
              <a:rPr lang="el-GR" sz="2800" dirty="0" smtClean="0"/>
              <a:t>α</a:t>
            </a:r>
            <a:r>
              <a:rPr lang="en-US" sz="2800" dirty="0" smtClean="0"/>
              <a:t> x ∂</a:t>
            </a:r>
            <a:r>
              <a:rPr lang="el-GR" sz="2800" dirty="0" smtClean="0"/>
              <a:t>α </a:t>
            </a:r>
            <a:r>
              <a:rPr lang="en-US" sz="2800" dirty="0" smtClean="0"/>
              <a:t>/∂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)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’ + 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                       (∂</a:t>
            </a:r>
            <a:r>
              <a:rPr lang="el-GR" sz="2800" dirty="0" smtClean="0"/>
              <a:t>ρ</a:t>
            </a:r>
            <a:r>
              <a:rPr lang="en-US" sz="2800" dirty="0" smtClean="0"/>
              <a:t>/∂</a:t>
            </a:r>
            <a:r>
              <a:rPr lang="el-GR" sz="2800" dirty="0" smtClean="0"/>
              <a:t>α</a:t>
            </a:r>
            <a:r>
              <a:rPr lang="en-US" sz="2800" dirty="0" smtClean="0"/>
              <a:t> x</a:t>
            </a:r>
            <a:r>
              <a:rPr lang="el-GR" sz="2800" dirty="0" smtClean="0"/>
              <a:t> </a:t>
            </a:r>
            <a:r>
              <a:rPr lang="en-US" sz="2800" dirty="0" smtClean="0"/>
              <a:t>∂</a:t>
            </a:r>
            <a:r>
              <a:rPr lang="el-GR" sz="2800" dirty="0" smtClean="0"/>
              <a:t>α </a:t>
            </a:r>
            <a:r>
              <a:rPr lang="en-US" sz="2800" dirty="0" smtClean="0"/>
              <a:t>/∂p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)p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’]  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      = -</a:t>
            </a:r>
            <a:r>
              <a:rPr lang="en-US" sz="2800" dirty="0" smtClean="0"/>
              <a:t> ∂</a:t>
            </a:r>
            <a:r>
              <a:rPr lang="el-GR" sz="2800" dirty="0" smtClean="0"/>
              <a:t>ρ</a:t>
            </a:r>
            <a:r>
              <a:rPr lang="en-US" sz="2800" dirty="0" smtClean="0"/>
              <a:t>/∂</a:t>
            </a:r>
            <a:r>
              <a:rPr lang="el-GR" sz="2800" dirty="0" smtClean="0"/>
              <a:t>α</a:t>
            </a:r>
            <a:r>
              <a:rPr lang="en-US" sz="2800" dirty="0" smtClean="0"/>
              <a:t> </a:t>
            </a:r>
            <a:r>
              <a:rPr lang="en-US" sz="2800" dirty="0" smtClean="0"/>
              <a:t>∑[(∂</a:t>
            </a:r>
            <a:r>
              <a:rPr lang="el-GR" sz="2800" dirty="0" smtClean="0"/>
              <a:t>α </a:t>
            </a:r>
            <a:r>
              <a:rPr lang="en-US" sz="2800" dirty="0" smtClean="0"/>
              <a:t>/∂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)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’ </a:t>
            </a:r>
            <a:r>
              <a:rPr lang="en-US" sz="2800" dirty="0" smtClean="0"/>
              <a:t>+</a:t>
            </a:r>
            <a:r>
              <a:rPr lang="en-US" sz="2800" dirty="0" smtClean="0"/>
              <a:t> </a:t>
            </a:r>
            <a:r>
              <a:rPr lang="en-US" sz="2800" dirty="0" smtClean="0"/>
              <a:t>(∂</a:t>
            </a:r>
            <a:r>
              <a:rPr lang="el-GR" sz="2800" dirty="0" smtClean="0"/>
              <a:t>α </a:t>
            </a:r>
            <a:r>
              <a:rPr lang="en-US" sz="2800" dirty="0" smtClean="0"/>
              <a:t>/∂p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)p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’]  		(6)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Substitute (3) in (6)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(∂</a:t>
            </a:r>
            <a:r>
              <a:rPr lang="el-GR" sz="2800" dirty="0" smtClean="0"/>
              <a:t>ρ</a:t>
            </a:r>
            <a:r>
              <a:rPr lang="en-US" sz="2800" dirty="0" smtClean="0"/>
              <a:t>/∂t)</a:t>
            </a:r>
            <a:r>
              <a:rPr lang="en-US" sz="2800" baseline="-25000" dirty="0" err="1" smtClean="0"/>
              <a:t>q,p</a:t>
            </a:r>
            <a:r>
              <a:rPr lang="en-US" sz="2800" dirty="0" smtClean="0"/>
              <a:t> = </a:t>
            </a:r>
            <a:r>
              <a:rPr lang="en-US" sz="2800" dirty="0" smtClean="0"/>
              <a:t>-</a:t>
            </a:r>
            <a:r>
              <a:rPr lang="en-US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smtClean="0"/>
              <a:t>∂</a:t>
            </a:r>
            <a:r>
              <a:rPr lang="el-GR" sz="2800" dirty="0" smtClean="0"/>
              <a:t>ρ</a:t>
            </a:r>
            <a:r>
              <a:rPr lang="en-US" sz="2800" dirty="0" smtClean="0"/>
              <a:t>/∂</a:t>
            </a:r>
            <a:r>
              <a:rPr lang="el-GR" sz="2800" dirty="0" smtClean="0"/>
              <a:t>α</a:t>
            </a:r>
            <a:r>
              <a:rPr lang="en-US" sz="2800" dirty="0" smtClean="0"/>
              <a:t>)(0) = 0    				  (7)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From this equation - </a:t>
            </a:r>
            <a:r>
              <a:rPr lang="el-GR" sz="2800" dirty="0" smtClean="0"/>
              <a:t>ρ</a:t>
            </a:r>
            <a:r>
              <a:rPr lang="en-US" sz="2800" dirty="0" smtClean="0"/>
              <a:t> </a:t>
            </a:r>
            <a:r>
              <a:rPr lang="en-US" sz="2800" dirty="0" smtClean="0"/>
              <a:t>is a function of some property of the ensemble independent of time , ensemble is in statistical equilibrium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Relationship between entropy and probability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correlation between entropy of a system and extent of order or disorder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Similar relation can be between entropy and probability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Ex. Two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globes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containing gases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separated by stop cock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Open the stopcock –based on II law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tdics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strong probability is gas distributes uniformly in both globes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only single molecule present- probability that it will be found in either of the globes- so probability is ½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for N molecules – probability that all molecules present in original globe is (1/2)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probability extremely small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is also the probability that the molecules will return spontaneously to the globe after having been distributed uniformly throughout the globes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Probability of distribution of considerable number of molecules in the available space is very large.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hypothetical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space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Molecule as a point in space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Any translational motion of particle have six dimension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3 positional –x, y and z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3 conjugate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momenta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coordinates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Px,Py,Pz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Volume element can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dx,dy,dz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Probability of Uniform distribution of gas in both containers is large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constant temperature- spontaneous process in which gas fills uniformly in the whole available volume is thus associated with large increase in the probability of the system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general – all spontaneous process represent changes from a less probable to a more probable state.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process are accompanied by increase of entropy- there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a connection between entropy and probability in a given state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‘S’ is entropy and ‘W’ is probability then S can be represented as a function of W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 = f(W)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Consider two systems-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as entropies and probabilities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systems are combined- probabilities has to be multiplied and entropies 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 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Since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 and S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Then 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)+f(W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= f(W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 W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To satisfy this the function must be logarithmic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So S 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klnW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constant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constant with dimension of entropy- assumed to be zero by Boltzmann and Planck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the equation is called as Boltzmann –Planck equation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Thermodynamic probability is defined as the total  number of different ways in which a given system may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realised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 specified thermodynamic state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system of perfect solids at absolute zero all molecules in their lowest energy state  are arranged in a definite manner in a crystal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these conditions – only one way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realise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system –thus W is unity- so entropy must be zero by B-P equation- this is in agreement with III law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tdics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are solids in which molecules may be arranged in different ways in a crystal at absolute zero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solids are not perfect crystals in the sense of III law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tdics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and entropies are not zero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Similar consideration apply to solid solutions and glasses.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Px,py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can be plotted in three mutually perpendicular directions –and consider 3D volume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dpx,dpy,dpz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Thus a six dimensional space can be imagined- in which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dx,dy,dz,dpx,dpy,dpz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element of volume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Position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 point in this space described by set of six coordinates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x,yz,px,py,pz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called  phase space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volume in space is called cell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Meaning of point in phase understood based on uncertainty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principle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this divide a phase into small six dimensional cells with sides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Volume of these cells given as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TMZH - 117"/>
              </a:rPr>
              <a:t>	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dτ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TMZH - 117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TMZH - 117"/>
              </a:rPr>
              <a:t>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dxdydzdp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x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y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TMZH - 117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uncertainty principle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dxdp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≥ h,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dydp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≥ h,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dzdp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STMZH - 117"/>
              </a:rPr>
              <a:t>dτ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TMZH - 117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endParaRPr lang="en-US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point in phase space is considered to be cell whose minimum volume is  of the order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endParaRPr lang="en-US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particle can be understood as being located in such a cell centered at some location instead of being precisely at a point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Classical mechanics- motion of particle in phase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space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Quantum mechanics- motion described in quantum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volume of phase space and volume of quantum state are to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related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Statistical thermodynamics- relates volume of phase space and volume of quantum state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Thermodynamic probability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a macro state defined as- number of micro states corresponding to  that macro state-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number of micro states in a macro  state-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OR)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number of different ways in which the given system in a specific thermodynamic state may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realised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general this is a large number denoted by W or 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Example – crystal at 0K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Consider two cells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space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j and four phase points or molecules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number of phase points or molecules in the cell , then possible macro states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Ni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4  3  2  1  0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0  1  2  3  4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each of these macro states there will be different micro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Consider micro states corresponding to macro state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3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will be four microstates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Cell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bcd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Cell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    d         c       b        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993</Words>
  <Application>Microsoft Office PowerPoint</Application>
  <PresentationFormat>On-screen Show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  Phase space</vt:lpstr>
      <vt:lpstr>Slide 2</vt:lpstr>
      <vt:lpstr>Slide 3</vt:lpstr>
      <vt:lpstr>Slide 4</vt:lpstr>
      <vt:lpstr>Slide 5</vt:lpstr>
      <vt:lpstr>Slide 6</vt:lpstr>
      <vt:lpstr>Thermodynamic probability</vt:lpstr>
      <vt:lpstr>Slide 8</vt:lpstr>
      <vt:lpstr>Slide 9</vt:lpstr>
      <vt:lpstr>Slide 10</vt:lpstr>
      <vt:lpstr>Slide 11</vt:lpstr>
      <vt:lpstr>Statistical equilibrium</vt:lpstr>
      <vt:lpstr>Slide 13</vt:lpstr>
      <vt:lpstr>Slide 14</vt:lpstr>
      <vt:lpstr>Slide 15</vt:lpstr>
      <vt:lpstr>Slide 16</vt:lpstr>
      <vt:lpstr>Relationship between entropy and probability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Phase space</dc:title>
  <dc:creator/>
  <cp:lastModifiedBy>JERIN</cp:lastModifiedBy>
  <cp:revision>81</cp:revision>
  <dcterms:created xsi:type="dcterms:W3CDTF">2006-08-16T00:00:00Z</dcterms:created>
  <dcterms:modified xsi:type="dcterms:W3CDTF">2012-08-19T17:17:17Z</dcterms:modified>
</cp:coreProperties>
</file>